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9" r:id="rId3"/>
    <p:sldId id="262" r:id="rId4"/>
    <p:sldId id="276" r:id="rId5"/>
    <p:sldId id="272" r:id="rId6"/>
    <p:sldId id="277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52" autoAdjust="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4B7D2A-0DF8-424B-9572-B79AEBB2D9DC}" type="datetimeFigureOut">
              <a:rPr lang="en-US" noProof="0" smtClean="0"/>
              <a:t>3/1/2024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59" y="5870575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r.vikidia.org/wiki/Soliman_le_Magnifiqu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llar icon">
            <a:extLst>
              <a:ext uri="{FF2B5EF4-FFF2-40B4-BE49-F238E27FC236}">
                <a16:creationId xmlns:a16="http://schemas.microsoft.com/office/drawing/2014/main" id="{FC7E2CCC-C53E-454B-9DE0-F2484BA0F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577705" y="1524000"/>
            <a:ext cx="1905000" cy="1905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28" y="1491002"/>
            <a:ext cx="8683625" cy="2421464"/>
          </a:xfrm>
        </p:spPr>
        <p:txBody>
          <a:bodyPr/>
          <a:lstStyle/>
          <a:p>
            <a:r>
              <a:rPr lang="en-US" dirty="0"/>
              <a:t>Soliman </a:t>
            </a:r>
            <a:r>
              <a:rPr lang="ro-RO" dirty="0"/>
              <a:t>magnificul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2804" y="3912466"/>
            <a:ext cx="8683625" cy="732840"/>
          </a:xfrm>
        </p:spPr>
        <p:txBody>
          <a:bodyPr/>
          <a:lstStyle/>
          <a:p>
            <a:r>
              <a:rPr lang="ro-RO" dirty="0"/>
              <a:t>Cunoscut si ca Soliman i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led page">
            <a:extLst>
              <a:ext uri="{FF2B5EF4-FFF2-40B4-BE49-F238E27FC236}">
                <a16:creationId xmlns:a16="http://schemas.microsoft.com/office/drawing/2014/main" id="{F54CE4C8-2431-43FB-87C3-391A3BFF8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527" y="549804"/>
            <a:ext cx="1157288" cy="11572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32E04-E3CE-4175-B0D3-33D69BCB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9230" y="269965"/>
            <a:ext cx="3814235" cy="1260000"/>
          </a:xfrm>
        </p:spPr>
        <p:txBody>
          <a:bodyPr/>
          <a:lstStyle/>
          <a:p>
            <a:r>
              <a:rPr lang="en-US" dirty="0"/>
              <a:t>Descriere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A0452F-E4D7-4ED7-A292-A7A5A20AC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435" y="1619794"/>
            <a:ext cx="5875565" cy="505097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/>
              <a:t>Soliman I sau Suleiman Legiuitorul, a fost al zecelea sultan al Imperiului otoman între anii 1520-1566, fiind unul dintre cei care au domnit o perioadă lungă de timp.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/>
              <a:t>El a fost nascut pe 6 noiembrie 1494 si a decedat pe 6 septembrie 1566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/>
              <a:t>Încălcând tradițiile otomane privind căsătoria, Soliman I s-a căsătorit cu o cadână din haremul său, pe nume Roxelana. În urma căsătoriei cu aceasta, sultanul câștigă mai multă notorietate.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/>
              <a:t>Încălcând tradițiile otomane privind căsătoria, Soliman I s-a căsătorit cu o cadână din haremul său, pe nume Roxelana. În urma căsătoriei cu aceasta, sultanul câștigă mai multă notorietate.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30AE3B-78CF-C141-0D14-4B63E9C95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6678" y="549804"/>
            <a:ext cx="4992303" cy="5825702"/>
          </a:xfrm>
        </p:spPr>
      </p:pic>
    </p:spTree>
    <p:extLst>
      <p:ext uri="{BB962C8B-B14F-4D97-AF65-F5344CB8AC3E}">
        <p14:creationId xmlns:p14="http://schemas.microsoft.com/office/powerpoint/2010/main" val="234296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ED3C6-003C-4A2D-B351-F00A04BF6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658483" cy="1260000"/>
          </a:xfrm>
        </p:spPr>
        <p:txBody>
          <a:bodyPr/>
          <a:lstStyle/>
          <a:p>
            <a:pPr algn="ctr"/>
            <a:r>
              <a:rPr lang="ro-RO" dirty="0"/>
              <a:t>Cuceriri in europa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A16B2-6A61-4B79-B91C-B41F21F14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1998" y="1289385"/>
            <a:ext cx="6833568" cy="5307712"/>
          </a:xfrm>
        </p:spPr>
        <p:txBody>
          <a:bodyPr>
            <a:normAutofit lnSpcReduction="1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2000" dirty="0"/>
              <a:t>După reușita tatălui său, Selim I, Soliman a început o altă serie de cuceriri militare și a potolit o revoltă condusă de guvernatorul otoman al Damascului, Canbirdi Gazali, în 1521.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2000" dirty="0"/>
              <a:t>Soliman începe cât mai repede pregătirile pentru cucerirea Belgradului, ceea ce străbunicul lui, Mahomed al II-lea, nu a reușit să realizeze.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2000" dirty="0"/>
              <a:t>Cu o garnizoană de doar 700 de bărbați și fără a primi niciun ajutor din Ungaria, Belgradul a căzut în august 1521. Cetatea Belgrad devine sediul unui sangeac turcesc.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2000" dirty="0"/>
              <a:t>Știrea că a fost cucerită una dintre cetățile majore ale creștinismului, a răspândit frica în întreaga Europă.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o-RO" sz="2000" dirty="0"/>
              <a:t>Drumul spre Ungaria și Austria se deschisese, dar Soliman dorea să cucerească insula Rodos din Mediterana de Est, bază a Cavalerilor Ospitalieri (Ordinul Cavalerilor Ioaniți), ale căror activități de pirați din apropierea Asiei Mici și Levant erau o problemă pentru otomani.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8F2705-BCCD-B72C-C5DC-6AFA19220F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587" b="14587"/>
          <a:stretch>
            <a:fillRect/>
          </a:stretch>
        </p:blipFill>
        <p:spPr>
          <a:xfrm>
            <a:off x="7692749" y="1092872"/>
            <a:ext cx="4273550" cy="53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89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5828ACB-D209-C29F-3D8F-3A508EA7F8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048" b="18048"/>
          <a:stretch>
            <a:fillRect/>
          </a:stretch>
        </p:blipFill>
        <p:spPr>
          <a:xfrm>
            <a:off x="685800" y="452387"/>
            <a:ext cx="4643323" cy="62371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F3DFD-CC1C-22F3-412D-60D44B784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82654" y="452387"/>
            <a:ext cx="5923546" cy="623717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În vara anului 1522, profitând de flota marină pe care a moștenit-o de la tatăl său, Soliman a trimis o armată de aproximativ 400 de vase în timp ce conducea personal o armată de 100.000 de soldați spre Asia Mică, până la un punct opus al insulei. După un asediu de cinci luni cu ciocniri brutale, Rodosul a capitulat și Soliman a permis Cavalerilor Ioaniți din Rodos să părăsească insula.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În anii următori, sub conducerea lui Carol Quintul și a fratelui său Ferdinand de Habsburg, arhiducele de Austria, Habsburgii au reocupat temporar Buda și Ungaria. Ca urmare, în 1529 Soliman din nou a mărșăluit prin valea Dunării și a recâștigat controlul asupra orașului Buda în septembrie 1529, când îl instalează pe tron pe Ioan Zápolya, iar în toamna următoare a asediat Viena.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În octombrie 1529, Soliman, care nu reușise să ocupe Viena, a dat ordin de despresurare și de retragere.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 mai urmat o nouă încercare de a cuceri Viena în 1532, dar din nou Soliman nu a reușit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În august 1541, Soliman transformă o mare parte a Ungariei, cea sudică și estică, în pașalâc.</a:t>
            </a:r>
          </a:p>
        </p:txBody>
      </p:sp>
    </p:spTree>
    <p:extLst>
      <p:ext uri="{BB962C8B-B14F-4D97-AF65-F5344CB8AC3E}">
        <p14:creationId xmlns:p14="http://schemas.microsoft.com/office/powerpoint/2010/main" val="4105340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7B797A7-18E5-3046-3ED9-761DA4925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3" y="245198"/>
            <a:ext cx="5267728" cy="1260000"/>
          </a:xfrm>
        </p:spPr>
        <p:txBody>
          <a:bodyPr/>
          <a:lstStyle/>
          <a:p>
            <a:r>
              <a:rPr lang="ro-RO" dirty="0"/>
              <a:t>Războiul Otoman-Safevid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8DFDBC5-B4D4-9D21-1874-BD598E052F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591" b="19591"/>
          <a:stretch/>
        </p:blipFill>
        <p:spPr>
          <a:xfrm>
            <a:off x="451704" y="724178"/>
            <a:ext cx="5644296" cy="5409644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5343F5-5447-EBDD-E9B5-8F446C8D2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974" y="1203158"/>
            <a:ext cx="5355591" cy="5409644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După ce Soliman și-a stabilizat frontierele în Europa, el și-a îndreptat atenția către dinastia Safevidă din Persia.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Două evenimente în particular vor precipita conflictul. În primul rând, Șah Tahmasp a ordonat asasinarea guvernatorului Bagdadului, loial lui Soliman, și înlocuirea cu un adept al șahului, iar în al doilea rând, guvernatorul de Bitlis a trădat și i-a jurat credință șahului.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Ca rezultat, În 1533, Soliman a ordonat marelui vizir Ibrahim Pașa să conducă o armată în Asia, unde a recucerit Bitlis și a ocupat Tabrizul fără rezistență.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000" dirty="0"/>
              <a:t> </a:t>
            </a:r>
            <a:r>
              <a:rPr lang="en-US" sz="2000" dirty="0"/>
              <a:t>I</a:t>
            </a:r>
            <a:r>
              <a:rPr lang="ro-RO" sz="2000" dirty="0"/>
              <a:t>n decembrie 1534, Soliman și-a făcut o intrare grandioasă în Bagdad.</a:t>
            </a:r>
          </a:p>
          <a:p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A5D35BF-9291-98E1-4334-D4ACEB1835D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217" r="7217"/>
          <a:stretch>
            <a:fillRect/>
          </a:stretch>
        </p:blipFill>
        <p:spPr>
          <a:xfrm>
            <a:off x="685801" y="423512"/>
            <a:ext cx="5749425" cy="60639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4BBC1-AA01-CF06-22A8-D1ADE1908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57974" y="423512"/>
            <a:ext cx="4848225" cy="606391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Comandantul a predat orașul, confirmându-l astfel pe Soliman ca lider al lumii islamice și succesorul legitim al califilor Abbasizi</a:t>
            </a:r>
            <a:r>
              <a:rPr lang="en-US" dirty="0"/>
              <a:t>. În acest fel, toată Mesopotamia, inclusiv </a:t>
            </a:r>
            <a:r>
              <a:rPr lang="ro-RO" dirty="0"/>
              <a:t>Bagdadul</a:t>
            </a:r>
            <a:r>
              <a:rPr lang="en-US" dirty="0"/>
              <a:t>, a </a:t>
            </a:r>
            <a:r>
              <a:rPr lang="ro-RO" dirty="0"/>
              <a:t>fost</a:t>
            </a:r>
            <a:r>
              <a:rPr lang="en-US" dirty="0"/>
              <a:t> subordonată direct </a:t>
            </a:r>
            <a:r>
              <a:rPr lang="ro-RO" dirty="0"/>
              <a:t>Imperiului</a:t>
            </a:r>
            <a:r>
              <a:rPr lang="en-US" dirty="0"/>
              <a:t> otoman, feudalii locali fiind lichidați, iar pământul fiind împărțit și dat în folosință noilor stăpâni.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În </a:t>
            </a:r>
            <a:r>
              <a:rPr lang="en-US" dirty="0" err="1"/>
              <a:t>urma</a:t>
            </a:r>
            <a:r>
              <a:rPr lang="en-US" dirty="0"/>
              <a:t> </a:t>
            </a:r>
            <a:r>
              <a:rPr lang="en-US" dirty="0" err="1"/>
              <a:t>acestor</a:t>
            </a:r>
            <a:r>
              <a:rPr lang="en-US" dirty="0"/>
              <a:t> </a:t>
            </a:r>
            <a:r>
              <a:rPr lang="en-US" dirty="0" err="1"/>
              <a:t>victorii</a:t>
            </a:r>
            <a:r>
              <a:rPr lang="en-US" dirty="0"/>
              <a:t>, la </a:t>
            </a:r>
            <a:r>
              <a:rPr lang="en-US" dirty="0" err="1"/>
              <a:t>titulatura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de „</a:t>
            </a:r>
            <a:r>
              <a:rPr lang="en-US" dirty="0" err="1"/>
              <a:t>stăpân</a:t>
            </a:r>
            <a:r>
              <a:rPr lang="en-US" dirty="0"/>
              <a:t> pe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continente</a:t>
            </a:r>
            <a:r>
              <a:rPr lang="en-US" dirty="0"/>
              <a:t> și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mări</a:t>
            </a:r>
            <a:r>
              <a:rPr lang="en-US" dirty="0"/>
              <a:t>”, Soliman și-a </a:t>
            </a:r>
            <a:r>
              <a:rPr lang="en-US" dirty="0" err="1"/>
              <a:t>adăugat</a:t>
            </a:r>
            <a:r>
              <a:rPr lang="en-US" dirty="0"/>
              <a:t> și pe </a:t>
            </a:r>
            <a:r>
              <a:rPr lang="en-US" dirty="0" err="1"/>
              <a:t>cea</a:t>
            </a:r>
            <a:r>
              <a:rPr lang="en-US" dirty="0"/>
              <a:t> de </a:t>
            </a:r>
            <a:r>
              <a:rPr lang="en-US" dirty="0" err="1"/>
              <a:t>stăpân</a:t>
            </a:r>
            <a:r>
              <a:rPr lang="en-US" dirty="0"/>
              <a:t> al </a:t>
            </a:r>
            <a:r>
              <a:rPr lang="en-US" dirty="0" err="1"/>
              <a:t>Adrianopolului</a:t>
            </a:r>
            <a:r>
              <a:rPr lang="en-US" dirty="0"/>
              <a:t>, al </a:t>
            </a:r>
            <a:r>
              <a:rPr lang="en-US" dirty="0" err="1"/>
              <a:t>Brusei</a:t>
            </a:r>
            <a:r>
              <a:rPr lang="en-US" dirty="0"/>
              <a:t>, al </a:t>
            </a:r>
            <a:r>
              <a:rPr lang="en-US" dirty="0" err="1"/>
              <a:t>orașelor</a:t>
            </a:r>
            <a:r>
              <a:rPr lang="en-US" dirty="0"/>
              <a:t> Cairo, </a:t>
            </a:r>
            <a:r>
              <a:rPr lang="en-US" dirty="0" err="1"/>
              <a:t>Damasc</a:t>
            </a:r>
            <a:r>
              <a:rPr lang="en-US" dirty="0"/>
              <a:t>, Alep, Bagdad și, </a:t>
            </a:r>
            <a:r>
              <a:rPr lang="en-US" dirty="0" err="1"/>
              <a:t>bineînțeles</a:t>
            </a:r>
            <a:r>
              <a:rPr lang="en-US" dirty="0"/>
              <a:t>, pe </a:t>
            </a:r>
            <a:r>
              <a:rPr lang="en-US" dirty="0" err="1"/>
              <a:t>cea</a:t>
            </a:r>
            <a:r>
              <a:rPr lang="en-US" dirty="0"/>
              <a:t> de protector al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orașe</a:t>
            </a:r>
            <a:r>
              <a:rPr lang="en-US" dirty="0"/>
              <a:t> </a:t>
            </a:r>
            <a:r>
              <a:rPr lang="en-US" dirty="0" err="1"/>
              <a:t>sfinte</a:t>
            </a:r>
            <a:r>
              <a:rPr lang="en-US" dirty="0"/>
              <a:t>, Mecca și Medina.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Sultanul a atacat inițial teritoriile cucerite în </a:t>
            </a:r>
            <a:r>
              <a:rPr lang="ro-RO" dirty="0" err="1"/>
              <a:t>Erzurum</a:t>
            </a:r>
            <a:r>
              <a:rPr lang="ro-RO" dirty="0"/>
              <a:t> de fiul șahului, apoi a traversat cursul superior al Eufratului, recucerind anumite părți din Persia și stabilizând dominația otomană acolo.</a:t>
            </a:r>
          </a:p>
        </p:txBody>
      </p:sp>
    </p:spTree>
    <p:extLst>
      <p:ext uri="{BB962C8B-B14F-4D97-AF65-F5344CB8AC3E}">
        <p14:creationId xmlns:p14="http://schemas.microsoft.com/office/powerpoint/2010/main" val="39070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E1DA-3FCD-4498-BCBB-3618ED94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4993"/>
            <a:ext cx="10840914" cy="1260000"/>
          </a:xfrm>
        </p:spPr>
        <p:txBody>
          <a:bodyPr/>
          <a:lstStyle/>
          <a:p>
            <a:r>
              <a:rPr lang="ro-RO" dirty="0"/>
              <a:t>Campanii in oceanul indian si india</a:t>
            </a:r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8812842-0D1B-6357-DA30-6A642775DA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45910" y="441435"/>
            <a:ext cx="4299551" cy="6172244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FD8C416-EBDC-8537-A368-E94D9D1BD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3" y="934800"/>
            <a:ext cx="6723994" cy="3227298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o-RO" sz="2000" dirty="0"/>
              <a:t>În Oceanul Indian, Soliman a condus mai multe campanii navale împotriva portughezilor, în încercarea de a îi elimina și a restabili căile comerciale cu India. Aden, în Yemen, a fost capturat de otomani în 1538, cu scopul de a oferi o bază otomană pentru raiduri și pentru a ataca posesiunile portugheze de pe coasta de vest a Pakistanului și Indiei de azi. Vâslind din India, otomanii au eșuat la asediul asupra fortului Diu din septembrie 1538, dar apoi otomanii au revenit la Aden</a:t>
            </a:r>
          </a:p>
        </p:txBody>
      </p:sp>
    </p:spTree>
    <p:extLst>
      <p:ext uri="{BB962C8B-B14F-4D97-AF65-F5344CB8AC3E}">
        <p14:creationId xmlns:p14="http://schemas.microsoft.com/office/powerpoint/2010/main" val="144521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AD6F1-3EFF-DCC8-250D-0CF2BB872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81778" y="3069820"/>
            <a:ext cx="5228444" cy="916228"/>
          </a:xfrm>
        </p:spPr>
        <p:txBody>
          <a:bodyPr/>
          <a:lstStyle/>
          <a:p>
            <a:r>
              <a:rPr lang="ro-RO" sz="4800" dirty="0"/>
              <a:t>MULTUMESC</a:t>
            </a:r>
          </a:p>
        </p:txBody>
      </p:sp>
    </p:spTree>
    <p:extLst>
      <p:ext uri="{BB962C8B-B14F-4D97-AF65-F5344CB8AC3E}">
        <p14:creationId xmlns:p14="http://schemas.microsoft.com/office/powerpoint/2010/main" val="18707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139</TotalTime>
  <Words>847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Celestial</vt:lpstr>
      <vt:lpstr>Soliman magnificul</vt:lpstr>
      <vt:lpstr>Descriere</vt:lpstr>
      <vt:lpstr>Cuceriri in europa</vt:lpstr>
      <vt:lpstr>PowerPoint Presentation</vt:lpstr>
      <vt:lpstr>Războiul Otoman-Safevid</vt:lpstr>
      <vt:lpstr>PowerPoint Presentation</vt:lpstr>
      <vt:lpstr>Campanii in oceanul indian si india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Soliman magnificul</dc:title>
  <dc:creator>Iordache Eduard</dc:creator>
  <cp:lastModifiedBy>Iordache Eduard</cp:lastModifiedBy>
  <cp:revision>10</cp:revision>
  <dcterms:created xsi:type="dcterms:W3CDTF">2024-02-17T09:34:16Z</dcterms:created>
  <dcterms:modified xsi:type="dcterms:W3CDTF">2024-03-01T08:10:08Z</dcterms:modified>
</cp:coreProperties>
</file>